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60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50021"/>
    <a:srgbClr val="FF99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12" y="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7782F1-F19B-42FE-B9F1-ED6EEA01F5C9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270972-26F9-464D-AA0E-13B09F7006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1E38B-6AD9-45D1-A76F-C7ED1C3FEBD2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C278FE-07B3-4725-A927-A1EB3AAC003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B97485-597F-4670-B6AD-B1C9EF5BC3B4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0AFC33-EA53-4BBB-95B5-B40D7A80A1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5B1905-AEE1-46B1-9B24-DB89AAA21F69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66EF5-F644-481A-9C76-5A06400DC8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5EDE66-B248-49F9-9058-2CFCC26FD464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FD0AA2-E8C9-43EA-BA2D-204F216475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29DB93-3692-423D-A268-06E7B95D16D0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E02717E-803B-4479-AD87-2FC3C9AB2D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66D83C-BD71-4F39-BC41-EA7D35BD7676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20F828-7A9E-43F9-8E01-12FCC442BE9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7965CF-5170-4240-B428-3905CFB26FCC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pPr>
              <a:defRPr/>
            </a:pPr>
            <a:fld id="{12FBB1CC-D1DC-4434-A963-B8F9614C63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pPr>
              <a:defRPr/>
            </a:pPr>
            <a:fld id="{F2CE5D85-E72A-44EB-9823-47CD5D971CE6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3FAE3D-47CF-4BE6-B294-D8FB9BD0887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59B902-730B-49CB-B78A-A4DB5C327213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A84EDF-02CC-47B3-9195-4208E06B68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9169F1-E789-4B5D-B296-73D370111012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6B2C76-0CDD-48C6-BDBC-2543B37F23C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3763EDA-041D-4DC7-A156-FF56F7779AD3}" type="datetimeFigureOut">
              <a:rPr lang="ru-RU" smtClean="0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A37E535-4EA0-46AF-8425-56A9B7C2F1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chalka.com/test_shablo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714375" y="115888"/>
            <a:ext cx="7772400" cy="10001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Компьютерная грамотность. тест</a:t>
            </a:r>
          </a:p>
        </p:txBody>
      </p:sp>
      <p:sp>
        <p:nvSpPr>
          <p:cNvPr id="8" name="Скругленный прямоугольник 7">
            <a:hlinkClick r:id="" action="ppaction://macro?name=wrk_start"/>
          </p:cNvPr>
          <p:cNvSpPr/>
          <p:nvPr/>
        </p:nvSpPr>
        <p:spPr>
          <a:xfrm>
            <a:off x="3071813" y="5013325"/>
            <a:ext cx="3000375" cy="714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Начать тест</a:t>
            </a:r>
          </a:p>
        </p:txBody>
      </p:sp>
      <p:sp>
        <p:nvSpPr>
          <p:cNvPr id="2" name="Подзаголовок 2"/>
          <p:cNvSpPr>
            <a:spLocks/>
          </p:cNvSpPr>
          <p:nvPr/>
        </p:nvSpPr>
        <p:spPr bwMode="auto">
          <a:xfrm>
            <a:off x="250825" y="6453188"/>
            <a:ext cx="85725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1000">
                <a:solidFill>
                  <a:srgbClr val="898989"/>
                </a:solidFill>
                <a:cs typeface="Arial" charset="0"/>
              </a:rPr>
              <a:t>Использован </a:t>
            </a:r>
            <a:r>
              <a:rPr lang="ru-RU" sz="1000" b="1">
                <a:solidFill>
                  <a:srgbClr val="898989"/>
                </a:solidFill>
                <a:cs typeface="Arial" charset="0"/>
                <a:hlinkClick r:id="rId2"/>
              </a:rPr>
              <a:t>шаблон создания тестов в </a:t>
            </a:r>
            <a:r>
              <a:rPr lang="en-US" sz="1000" b="1">
                <a:solidFill>
                  <a:srgbClr val="898989"/>
                </a:solidFill>
                <a:cs typeface="Arial" charset="0"/>
                <a:hlinkClick r:id="rId2"/>
              </a:rPr>
              <a:t>PowerPoint</a:t>
            </a:r>
            <a:endParaRPr lang="ru-RU" sz="1000" b="1">
              <a:solidFill>
                <a:srgbClr val="898989"/>
              </a:solidFill>
              <a:cs typeface="Arial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Результат теста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57200" y="2000250"/>
            <a:ext cx="5900738" cy="32861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4800" smtClean="0">
                <a:latin typeface="Arial" charset="0"/>
                <a:cs typeface="Arial" charset="0"/>
              </a:rPr>
              <a:t>Верно: 5</a:t>
            </a:r>
          </a:p>
          <a:p>
            <a:pPr eaLnBrk="1" hangingPunct="1">
              <a:buFont typeface="Arial" charset="0"/>
              <a:buNone/>
            </a:pPr>
            <a:r>
              <a:rPr lang="ru-RU" sz="4800" smtClean="0">
                <a:latin typeface="Arial" charset="0"/>
                <a:cs typeface="Arial" charset="0"/>
              </a:rPr>
              <a:t>Ошибки: 12</a:t>
            </a:r>
          </a:p>
          <a:p>
            <a:pPr eaLnBrk="1" hangingPunct="1">
              <a:buFont typeface="Arial" charset="0"/>
              <a:buNone/>
            </a:pPr>
            <a:r>
              <a:rPr lang="ru-RU" sz="4800" smtClean="0">
                <a:latin typeface="Arial" charset="0"/>
                <a:cs typeface="Arial" charset="0"/>
              </a:rPr>
              <a:t>Отметка: 2</a:t>
            </a:r>
          </a:p>
        </p:txBody>
      </p:sp>
      <p:sp>
        <p:nvSpPr>
          <p:cNvPr id="4100" name="Содержимое 2"/>
          <p:cNvSpPr txBox="1">
            <a:spLocks/>
          </p:cNvSpPr>
          <p:nvPr/>
        </p:nvSpPr>
        <p:spPr bwMode="auto">
          <a:xfrm>
            <a:off x="500063" y="5572125"/>
            <a:ext cx="58578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None/>
            </a:pPr>
            <a:r>
              <a:rPr lang="ru-RU" sz="3200" smtClean="0">
                <a:cs typeface="Arial" charset="0"/>
              </a:rPr>
              <a:t>Время: 2 мин. 14 сек.</a:t>
            </a:r>
            <a:endParaRPr lang="ru-RU" sz="3200">
              <a:cs typeface="Arial" charset="0"/>
            </a:endParaRPr>
          </a:p>
        </p:txBody>
      </p:sp>
      <p:sp>
        <p:nvSpPr>
          <p:cNvPr id="5" name="Скругленный прямоугольник 4">
            <a:hlinkClick r:id="" action="ppaction://macro?name=wrk_repeat"/>
          </p:cNvPr>
          <p:cNvSpPr/>
          <p:nvPr/>
        </p:nvSpPr>
        <p:spPr>
          <a:xfrm>
            <a:off x="6500813" y="5572125"/>
            <a:ext cx="2286000" cy="714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ещё</a:t>
            </a:r>
          </a:p>
        </p:txBody>
      </p:sp>
      <p:sp>
        <p:nvSpPr>
          <p:cNvPr id="6" name="Скругленный прямоугольник 5">
            <a:hlinkClick r:id="" action="ppaction://macro?name=wrk_correct"/>
          </p:cNvPr>
          <p:cNvSpPr/>
          <p:nvPr/>
        </p:nvSpPr>
        <p:spPr>
          <a:xfrm>
            <a:off x="6500813" y="4643438"/>
            <a:ext cx="2286000" cy="714375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исправить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525144" y="0"/>
            <a:ext cx="4320000" cy="1080000"/>
          </a:xfrm>
        </p:spPr>
        <p:txBody>
          <a:bodyPr/>
          <a:lstStyle/>
          <a:p>
            <a:pPr algn="ctr" eaLnBrk="1" hangingPunct="1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Блок 1.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Работа в информационной системе Консультант+.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1178223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Какие форматы файлов предлагает программа Консультант+ при сохранение документа: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1475656" y="2521517"/>
            <a:ext cx="5892607" cy="1866056"/>
            <a:chOff x="903496" y="2523799"/>
            <a:chExt cx="5892607" cy="1866056"/>
          </a:xfrm>
        </p:grpSpPr>
        <p:sp>
          <p:nvSpPr>
            <p:cNvPr id="4" name="Скругленный прямоугольник 3">
              <a:hlinkClick r:id="" action="ppaction://macro?name=DA"/>
            </p:cNvPr>
            <p:cNvSpPr/>
            <p:nvPr/>
          </p:nvSpPr>
          <p:spPr>
            <a:xfrm>
              <a:off x="5220484" y="4029815"/>
              <a:ext cx="1575619" cy="35775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все выше перечисленные</a:t>
              </a:r>
            </a:p>
          </p:txBody>
        </p:sp>
        <p:sp>
          <p:nvSpPr>
            <p:cNvPr id="5" name="Скругленный прямоугольник 4">
              <a:hlinkClick r:id="" action="ppaction://macro?name=NET"/>
            </p:cNvPr>
            <p:cNvSpPr/>
            <p:nvPr/>
          </p:nvSpPr>
          <p:spPr>
            <a:xfrm>
              <a:off x="903498" y="3041340"/>
              <a:ext cx="1575619" cy="3600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Документ в формате RTF (*.</a:t>
              </a:r>
              <a:r>
                <a:rPr lang="ru-RU" sz="1100" dirty="0" err="1">
                  <a:latin typeface="Times New Roman" pitchFamily="18" charset="0"/>
                  <a:cs typeface="Times New Roman" pitchFamily="18" charset="0"/>
                </a:rPr>
                <a:t>rtf</a:t>
              </a:r>
              <a:r>
                <a:rPr lang="ru-RU" sz="1100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11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Скругленный прямоугольник 6">
              <a:hlinkClick r:id="" action="ppaction://macro?name=NET"/>
            </p:cNvPr>
            <p:cNvSpPr/>
            <p:nvPr/>
          </p:nvSpPr>
          <p:spPr>
            <a:xfrm>
              <a:off x="903497" y="3545396"/>
              <a:ext cx="1575619" cy="3600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50" dirty="0">
                  <a:latin typeface="Times New Roman" pitchFamily="18" charset="0"/>
                  <a:cs typeface="Times New Roman" pitchFamily="18" charset="0"/>
                </a:rPr>
                <a:t>Обычный текст без форматирования (*.</a:t>
              </a:r>
              <a:r>
                <a:rPr lang="ru-RU" sz="1050" dirty="0" err="1">
                  <a:latin typeface="Times New Roman" pitchFamily="18" charset="0"/>
                  <a:cs typeface="Times New Roman" pitchFamily="18" charset="0"/>
                </a:rPr>
                <a:t>txt</a:t>
              </a:r>
              <a:r>
                <a:rPr lang="ru-RU" sz="1050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10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Скругленный прямоугольник 7">
              <a:hlinkClick r:id="" action="ppaction://macro?name=NET"/>
            </p:cNvPr>
            <p:cNvSpPr/>
            <p:nvPr/>
          </p:nvSpPr>
          <p:spPr>
            <a:xfrm>
              <a:off x="903496" y="4029815"/>
              <a:ext cx="1575619" cy="3600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Текст в формате UNICODE (*.</a:t>
              </a:r>
              <a:r>
                <a:rPr lang="ru-RU" sz="1100" dirty="0" err="1">
                  <a:latin typeface="Times New Roman" pitchFamily="18" charset="0"/>
                  <a:cs typeface="Times New Roman" pitchFamily="18" charset="0"/>
                </a:rPr>
                <a:t>txt</a:t>
              </a:r>
              <a:r>
                <a:rPr lang="ru-RU" sz="1100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11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Скругленный прямоугольник 8">
              <a:hlinkClick r:id="" action="ppaction://macro?name=NET"/>
            </p:cNvPr>
            <p:cNvSpPr/>
            <p:nvPr/>
          </p:nvSpPr>
          <p:spPr>
            <a:xfrm>
              <a:off x="5220071" y="2523799"/>
              <a:ext cx="1575619" cy="3600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Документ в формате PDF (*.</a:t>
              </a:r>
              <a:r>
                <a:rPr lang="ru-RU" sz="1100" dirty="0" err="1">
                  <a:latin typeface="Times New Roman" pitchFamily="18" charset="0"/>
                  <a:cs typeface="Times New Roman" pitchFamily="18" charset="0"/>
                </a:rPr>
                <a:t>pdf</a:t>
              </a: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)</a:t>
              </a:r>
            </a:p>
          </p:txBody>
        </p:sp>
        <p:sp>
          <p:nvSpPr>
            <p:cNvPr id="10" name="Скругленный прямоугольник 9">
              <a:hlinkClick r:id="" action="ppaction://macro?name=NET"/>
            </p:cNvPr>
            <p:cNvSpPr/>
            <p:nvPr/>
          </p:nvSpPr>
          <p:spPr>
            <a:xfrm>
              <a:off x="5220484" y="3024241"/>
              <a:ext cx="1575619" cy="3600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Документ в формате </a:t>
              </a:r>
              <a:r>
                <a:rPr lang="ru-RU" sz="1100" dirty="0" smtClean="0">
                  <a:latin typeface="Times New Roman" pitchFamily="18" charset="0"/>
                  <a:cs typeface="Times New Roman" pitchFamily="18" charset="0"/>
                </a:rPr>
                <a:t>PDF (*.</a:t>
              </a:r>
              <a:r>
                <a:rPr lang="ru-RU" sz="1100" dirty="0" err="1">
                  <a:latin typeface="Times New Roman" pitchFamily="18" charset="0"/>
                  <a:cs typeface="Times New Roman" pitchFamily="18" charset="0"/>
                </a:rPr>
                <a:t>pdf</a:t>
              </a: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)</a:t>
              </a:r>
            </a:p>
          </p:txBody>
        </p:sp>
        <p:sp>
          <p:nvSpPr>
            <p:cNvPr id="11" name="Скругленный прямоугольник 10">
              <a:hlinkClick r:id="" action="ppaction://macro?name=NET"/>
            </p:cNvPr>
            <p:cNvSpPr/>
            <p:nvPr/>
          </p:nvSpPr>
          <p:spPr>
            <a:xfrm>
              <a:off x="5220484" y="3538169"/>
              <a:ext cx="1575619" cy="3600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Документ в формате EPUB (*.</a:t>
              </a:r>
              <a:r>
                <a:rPr lang="ru-RU" sz="1100" dirty="0" err="1">
                  <a:latin typeface="Times New Roman" pitchFamily="18" charset="0"/>
                  <a:cs typeface="Times New Roman" pitchFamily="18" charset="0"/>
                </a:rPr>
                <a:t>epub</a:t>
              </a:r>
              <a:r>
                <a:rPr lang="ru-RU" sz="1100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11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Скругленный прямоугольник 11">
              <a:hlinkClick r:id="" action="ppaction://macro?name=NET"/>
            </p:cNvPr>
            <p:cNvSpPr/>
            <p:nvPr/>
          </p:nvSpPr>
          <p:spPr>
            <a:xfrm>
              <a:off x="926685" y="2564904"/>
              <a:ext cx="1575619" cy="3600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Документ в формате </a:t>
              </a:r>
              <a:r>
                <a:rPr lang="ru-RU" sz="1100" dirty="0" err="1">
                  <a:latin typeface="Times New Roman" pitchFamily="18" charset="0"/>
                  <a:cs typeface="Times New Roman" pitchFamily="18" charset="0"/>
                </a:rPr>
                <a:t>html</a:t>
              </a: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 (*.</a:t>
              </a:r>
              <a:r>
                <a:rPr lang="ru-RU" sz="1100" dirty="0" err="1">
                  <a:latin typeface="Times New Roman" pitchFamily="18" charset="0"/>
                  <a:cs typeface="Times New Roman" pitchFamily="18" charset="0"/>
                </a:rPr>
                <a:t>html</a:t>
              </a:r>
              <a:r>
                <a:rPr lang="ru-RU" sz="1100" dirty="0">
                  <a:latin typeface="Times New Roman" pitchFamily="18" charset="0"/>
                  <a:cs typeface="Times New Roman" pitchFamily="18" charset="0"/>
                </a:rPr>
                <a:t>)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1203259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Есть ли в программе Консультант+ возможность печати фрагмента теста документа?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801936" y="2605716"/>
            <a:ext cx="1575619" cy="3577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508138" y="2603434"/>
            <a:ext cx="1575619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Блок 1.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Работа в информационной системе Консультант+.</a:t>
            </a:r>
          </a:p>
        </p:txBody>
      </p:sp>
    </p:spTree>
    <p:extLst>
      <p:ext uri="{BB962C8B-B14F-4D97-AF65-F5344CB8AC3E}">
        <p14:creationId xmlns:p14="http://schemas.microsoft.com/office/powerpoint/2010/main" val="223714753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93757" y="1112709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программе Консультант+ документы имеют специфические особенности, с учетом которых они объединяются в разделы единого информационного массива. Какие разделы активны для версии ИПС Консультант+ в библиотеке УО «ВГТУ»: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508104" y="3411360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«Судебная практика» и «Законодательство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346688" y="2599767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«Законодательство» и  «Формы документов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1346688" y="3431493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«Технические нормы и правила» и «Законодательство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>
            <a:hlinkClick r:id="" action="ppaction://macro?name=NET"/>
          </p:cNvPr>
          <p:cNvSpPr/>
          <p:nvPr/>
        </p:nvSpPr>
        <p:spPr>
          <a:xfrm>
            <a:off x="5508103" y="2599767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«Законодательство» и «Законопроекты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Блок 1.</a:t>
            </a:r>
            <a:br>
              <a:rPr lang="ru-RU" sz="16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Работа в информационной системе Консультант+.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14753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1199592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Какие виды сортировки для документов раздела "Законодательство" предусмотрено программой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Консультан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+: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3749907" y="2610685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комплексная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; по дате изменения; по дате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принятия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827584" y="2599767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дате; по соответствию</a:t>
            </a: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6444208" y="2599767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дате изменения; по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соответствию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525144" y="0"/>
            <a:ext cx="4320000" cy="1080000"/>
          </a:xfrm>
        </p:spPr>
        <p:txBody>
          <a:bodyPr/>
          <a:lstStyle/>
          <a:p>
            <a:pPr algn="ctr" eaLnBrk="1" hangingPunct="1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Блок 1.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Работа в информационной системе Консультант+.</a:t>
            </a:r>
          </a:p>
        </p:txBody>
      </p:sp>
    </p:spTree>
    <p:extLst>
      <p:ext uri="{BB962C8B-B14F-4D97-AF65-F5344CB8AC3E}">
        <p14:creationId xmlns:p14="http://schemas.microsoft.com/office/powerpoint/2010/main" val="28049288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81609" y="980728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Укажите местоположение полнотекстовой версии журнала «Вестник УО «ВГТУ»»: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6588224" y="2596567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официальный сайт Научно-технического журнала «Вестник «ВГТУ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683568" y="2599767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сайт библиотеки УО «ВГТУ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>
            <a:hlinkClick r:id="" action="ppaction://macro?name=NET"/>
          </p:cNvPr>
          <p:cNvSpPr/>
          <p:nvPr/>
        </p:nvSpPr>
        <p:spPr>
          <a:xfrm>
            <a:off x="3635896" y="2599767"/>
            <a:ext cx="1921027" cy="645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сайт Витебского государственного технологического 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университета</a:t>
            </a:r>
            <a:endParaRPr lang="ru-RU" sz="10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2. Работа с сайтом библиотеки.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9288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528638" y="1080000"/>
            <a:ext cx="8229600" cy="1114425"/>
          </a:xfrm>
        </p:spPr>
        <p:txBody>
          <a:bodyPr/>
          <a:lstStyle/>
          <a:p>
            <a:pPr eaLnBrk="1" hangingPunct="1"/>
            <a:r>
              <a:rPr lang="ru-RU" sz="2400" dirty="0" smtClean="0">
                <a:latin typeface="Arial" charset="0"/>
                <a:cs typeface="Arial" charset="0"/>
              </a:rPr>
              <a:t>Какие БД (базы данных) представлены в открытом доступе на сайте библиотеки УО «ВГТУ»:</a:t>
            </a:r>
          </a:p>
        </p:txBody>
      </p:sp>
      <p:sp>
        <p:nvSpPr>
          <p:cNvPr id="4" name="Скругленный прямоугольник 3">
            <a:hlinkClick r:id="" action="ppaction://macro?name=DA_MN"/>
          </p:cNvPr>
          <p:cNvSpPr/>
          <p:nvPr/>
        </p:nvSpPr>
        <p:spPr>
          <a:xfrm>
            <a:off x="928688" y="2500313"/>
            <a:ext cx="200025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каталог книг</a:t>
            </a:r>
          </a:p>
        </p:txBody>
      </p:sp>
      <p:sp>
        <p:nvSpPr>
          <p:cNvPr id="14" name="Скругленный прямоугольник 13">
            <a:hlinkClick r:id="" action="ppaction://macro?name=DA_MN"/>
          </p:cNvPr>
          <p:cNvSpPr/>
          <p:nvPr/>
        </p:nvSpPr>
        <p:spPr>
          <a:xfrm>
            <a:off x="3643313" y="2500313"/>
            <a:ext cx="200025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каталог статей</a:t>
            </a:r>
          </a:p>
        </p:txBody>
      </p:sp>
      <p:sp>
        <p:nvSpPr>
          <p:cNvPr id="15" name="Скругленный прямоугольник 14">
            <a:hlinkClick r:id="" action="ppaction://macro?name=NET_MN"/>
          </p:cNvPr>
          <p:cNvSpPr/>
          <p:nvPr/>
        </p:nvSpPr>
        <p:spPr>
          <a:xfrm>
            <a:off x="3643313" y="3929063"/>
            <a:ext cx="200025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методическая база данных</a:t>
            </a:r>
          </a:p>
        </p:txBody>
      </p:sp>
      <p:sp>
        <p:nvSpPr>
          <p:cNvPr id="16" name="Скругленный прямоугольник 15">
            <a:hlinkClick r:id="" action="ppaction://macro?name=NET_MN"/>
          </p:cNvPr>
          <p:cNvSpPr/>
          <p:nvPr/>
        </p:nvSpPr>
        <p:spPr>
          <a:xfrm>
            <a:off x="6286500" y="2428875"/>
            <a:ext cx="200025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электронные документы</a:t>
            </a:r>
          </a:p>
        </p:txBody>
      </p:sp>
      <p:sp>
        <p:nvSpPr>
          <p:cNvPr id="20" name="Скругленный прямоугольник 19">
            <a:hlinkClick r:id="" action="ppaction://macro?name=wrk_refresh"/>
          </p:cNvPr>
          <p:cNvSpPr/>
          <p:nvPr/>
        </p:nvSpPr>
        <p:spPr>
          <a:xfrm>
            <a:off x="1714500" y="5643563"/>
            <a:ext cx="2643188" cy="642937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исправить</a:t>
            </a:r>
          </a:p>
        </p:txBody>
      </p:sp>
      <p:sp>
        <p:nvSpPr>
          <p:cNvPr id="21" name="Скругленный прямоугольник 20">
            <a:hlinkClick r:id="" action="ppaction://macro?name=wrk_finished"/>
          </p:cNvPr>
          <p:cNvSpPr/>
          <p:nvPr/>
        </p:nvSpPr>
        <p:spPr>
          <a:xfrm>
            <a:off x="4572000" y="5643563"/>
            <a:ext cx="3000375" cy="642937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ответ готов!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2. Работа с сайтом библиотеки.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Выберите верный алгоритм создания темы на форуме: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3347864" y="3717031"/>
            <a:ext cx="2448272" cy="1325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 Регистрация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на форуме – Переход в раздел «О библиотеке» – Нажимаем вкладку «Новая тема» – Вводим название темы, описание темы и текст сообщения – Нажимаем кнопку Отправить.</a:t>
            </a: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539552" y="1916831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 Регистрация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на форуме – Переход в раздел «О библиотеке» – Нажимаем вкладку «Новая тема» – Вводим название темы, описание темы и текст сообщения – Нажимаем кнопку Очистить.</a:t>
            </a: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3347864" y="1916832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Переход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в раздел «О библиотеке» – Нажимаем вкладку «Новая тема» – Вводим название темы, описание темы и текст сообщения.</a:t>
            </a:r>
          </a:p>
        </p:txBody>
      </p:sp>
      <p:sp>
        <p:nvSpPr>
          <p:cNvPr id="8" name="Скругленный прямоугольник 7">
            <a:hlinkClick r:id="" action="ppaction://macro?name=NET"/>
          </p:cNvPr>
          <p:cNvSpPr/>
          <p:nvPr/>
        </p:nvSpPr>
        <p:spPr>
          <a:xfrm>
            <a:off x="6156176" y="1933021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Переход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в раздел «О библиотеке» – Нажимаем вкладку «Новый опрос» – Вводим название темы, описание темы и текст сообщения – Нажимаем кнопку Отправить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3. Работа с форумом библиотеки УО «ВГТУ»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02440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1112627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Гиперссылки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-странице могут обеспечить переход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1043608" y="3132419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на любую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-страницу любого сервера Интернет</a:t>
            </a: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043608" y="2060849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только в пределах данной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-страницы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6127659" y="2060849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только на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-страницы данного сервера</a:t>
            </a: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6154134" y="3132419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на любую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-страницу данного региона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4. Использование информационно-коммуникативных технологий в библиотечной деятельности.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5293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Задан адрес электронной почты в сети Интернет: loskytr@yandex.ru. Какое имя (логин) владельца электронного адреса? 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1115616" y="443711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loskytr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115616" y="299695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yandex.ru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5987752" y="2984376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yandex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6012160" y="4407603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ru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4. Использование информационно-коммуникативных технологий в библиотечной деятельности.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39960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67544" y="1104160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Белорусский коммуникативный формат представления библиографических записей в машиночитаемой форме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1056986" y="4149080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BELMARC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075573" y="274073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MARCBEL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5796136" y="274073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BELORUSMARC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5822445" y="407707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MARCBELORUSUS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4. Использование информационно-коммуникативных технологий в библиотечной деятельности.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39960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67544" y="1112627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Какую АБИС (автоматизированную библиотечно-информационную систему) использует в работе библиотека УО «ВГТУ»: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1056986" y="4149080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Марк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SQL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075573" y="274073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ИРБИС</a:t>
            </a: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5796136" y="274073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Руслан</a:t>
            </a: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5822445" y="407707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ALIS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4. Использование информационно-коммуникативных технологий в библиотечной деятельности.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98496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615544" y="1104160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Браузеры (например,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Microsoft Internet Explorer, Opera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т.д.) являются... 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1056986" y="4149080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средством просмотра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web-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страниц</a:t>
            </a: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075573" y="274073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серверами Интернет</a:t>
            </a: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5796136" y="274073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трансляторами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языка программирования</a:t>
            </a: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5822445" y="407707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антивирусными программами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4. Использование информационно-коммуникативных технологий в библиотечной деятельности.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2155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какой вкладке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Microsoft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Word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находится элемент проверки правописания документа?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580112" y="3255557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Рецензирование</a:t>
            </a: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091266" y="3284984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Разметка страницы</a:t>
            </a: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1104751" y="4581128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Вид</a:t>
            </a: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5585958" y="4581128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Надстройки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F:\Аттестация\Меню ворд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17" y="1556792"/>
            <a:ext cx="5935980" cy="122682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5. Работа с ЭВМ.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2155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1400175"/>
          </a:xfrm>
        </p:spPr>
        <p:txBody>
          <a:bodyPr/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называется программа, представленная на рисунке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526360" y="5085184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Microsoft Office PowerPoint</a:t>
            </a: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403648" y="3789040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Microsoft Office Access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1403648" y="5085184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Microsoft Office Excel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5504573" y="3814853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Microsoft Office Publisher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F:\Аттестация\Повер поинт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780" y="1193273"/>
            <a:ext cx="4282440" cy="250444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5. Работа с ЭВМ.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66900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1400175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 библиографическим записям, содержащимся в БД «Электронные документы» прикреплены полнотекстовые версии книг. В каком формате представлены эти книги?</a:t>
            </a: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1385723" y="3933056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pdf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1401995" y="2708920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.html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>
            <a:hlinkClick r:id="" action="ppaction://macro?name=NET"/>
          </p:cNvPr>
          <p:cNvSpPr/>
          <p:nvPr/>
        </p:nvSpPr>
        <p:spPr>
          <a:xfrm>
            <a:off x="5646605" y="3946789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.DJVU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" action="ppaction://macro?name=NET"/>
          </p:cNvPr>
          <p:cNvSpPr/>
          <p:nvPr/>
        </p:nvSpPr>
        <p:spPr>
          <a:xfrm>
            <a:off x="5652120" y="2708920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docx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.doc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5. Работа с ЭВМ.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8218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1400175"/>
          </a:xfrm>
        </p:spPr>
        <p:txBody>
          <a:bodyPr/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Ваши действия, если у Вас не включается компьютер?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6156176" y="1920032"/>
            <a:ext cx="2448272" cy="1325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проверить, подается ли питание на монитор и компьютер (включен блок бесперебойного питания, сетевой фильтр) и если все включено, но не работает - позвать Системного Администратора;</a:t>
            </a: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539552" y="1916831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Позвать Системного Администратора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, т.к. компьютер выключался корректно и что с ним сейчас я не знаю</a:t>
            </a: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3347864" y="1916832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подождать 5 минут и попробовать включить заново</a:t>
            </a:r>
          </a:p>
        </p:txBody>
      </p:sp>
      <p:sp>
        <p:nvSpPr>
          <p:cNvPr id="8" name="Скругленный прямоугольник 7">
            <a:hlinkClick r:id="" action="ppaction://macro?name=NET"/>
          </p:cNvPr>
          <p:cNvSpPr/>
          <p:nvPr/>
        </p:nvSpPr>
        <p:spPr>
          <a:xfrm>
            <a:off x="3347864" y="3573016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проверить подключен ли принтер, после чего перезагрузить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swith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5. Работа с ЭВМ.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56944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24910" y="764704"/>
            <a:ext cx="8229600" cy="1400175"/>
          </a:xfrm>
        </p:spPr>
        <p:txBody>
          <a:bodyPr/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Ваши действия, при возникновении затруднения, с работой в текстовом редакторе?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>
            <a:hlinkClick r:id="" action="ppaction://macro?name=DA"/>
          </p:cNvPr>
          <p:cNvSpPr/>
          <p:nvPr/>
        </p:nvSpPr>
        <p:spPr>
          <a:xfrm>
            <a:off x="524910" y="1911813"/>
            <a:ext cx="2448272" cy="1325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открыть Справку, прилагаемую в Вашем текстовом редакторе и найти в ней решение проблемы, или же воспользоваться Интернетом для решения проблемы</a:t>
            </a:r>
          </a:p>
        </p:txBody>
      </p:sp>
      <p:sp>
        <p:nvSpPr>
          <p:cNvPr id="12" name="Скругленный прямоугольник 11">
            <a:hlinkClick r:id="" action="ppaction://macro?name=NET"/>
          </p:cNvPr>
          <p:cNvSpPr/>
          <p:nvPr/>
        </p:nvSpPr>
        <p:spPr>
          <a:xfrm>
            <a:off x="6084168" y="1936717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позвать Системного Администратора, т.к. я не программист</a:t>
            </a:r>
          </a:p>
        </p:txBody>
      </p:sp>
      <p:sp>
        <p:nvSpPr>
          <p:cNvPr id="7" name="Скругленный прямоугольник 6">
            <a:hlinkClick r:id="" action="ppaction://macro?name=NET"/>
          </p:cNvPr>
          <p:cNvSpPr/>
          <p:nvPr/>
        </p:nvSpPr>
        <p:spPr>
          <a:xfrm>
            <a:off x="3347864" y="1916832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закрыть программу и открыть заново</a:t>
            </a:r>
          </a:p>
        </p:txBody>
      </p:sp>
      <p:sp>
        <p:nvSpPr>
          <p:cNvPr id="8" name="Скругленный прямоугольник 7">
            <a:hlinkClick r:id="" action="ppaction://macro?name=NET"/>
          </p:cNvPr>
          <p:cNvSpPr/>
          <p:nvPr/>
        </p:nvSpPr>
        <p:spPr>
          <a:xfrm>
            <a:off x="3347864" y="3573016"/>
            <a:ext cx="2448272" cy="132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у меня нет программы текстовый редактор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525144" y="0"/>
            <a:ext cx="4320000" cy="1080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Блок 5. Работа с ЭВМ.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37337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1524</TotalTime>
  <Words>832</Words>
  <Application>Microsoft Office PowerPoint</Application>
  <PresentationFormat>Экран (4:3)</PresentationFormat>
  <Paragraphs>114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Техническая</vt:lpstr>
      <vt:lpstr>Компьютерная грамотность. тест</vt:lpstr>
      <vt:lpstr>Результат теста</vt:lpstr>
      <vt:lpstr>Блок 1. Работа в информационной системе Консультант+.</vt:lpstr>
      <vt:lpstr>Презентация PowerPoint</vt:lpstr>
      <vt:lpstr>Презентация PowerPoint</vt:lpstr>
      <vt:lpstr>Блок 1. Работа в информационной системе Консультант+.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ind</dc:creator>
  <cp:lastModifiedBy>Лоскутова Юлия Сергеевна</cp:lastModifiedBy>
  <cp:revision>730</cp:revision>
  <dcterms:created xsi:type="dcterms:W3CDTF">2007-04-26T13:09:51Z</dcterms:created>
  <dcterms:modified xsi:type="dcterms:W3CDTF">2015-02-06T08:18:57Z</dcterms:modified>
</cp:coreProperties>
</file>